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62" r:id="rId3"/>
    <p:sldId id="278" r:id="rId4"/>
    <p:sldId id="279" r:id="rId5"/>
    <p:sldId id="263" r:id="rId6"/>
    <p:sldId id="267" r:id="rId7"/>
    <p:sldId id="264" r:id="rId8"/>
    <p:sldId id="268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6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7"/>
    <p:restoredTop sz="97343"/>
  </p:normalViewPr>
  <p:slideViewPr>
    <p:cSldViewPr snapToGrid="0" snapToObjects="1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140446539967452E-2"/>
          <c:y val="0.30679738669021134"/>
          <c:w val="0.93285955346003258"/>
          <c:h val="0.46576528817627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2">
                <a:lumMod val="50000"/>
                <a:alpha val="70000"/>
              </a:schemeClr>
            </a:solidFill>
            <a:ln w="25400"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numFmt formatCode="#,##0&quot; 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Digitalizace a automatizace</c:v>
                </c:pt>
                <c:pt idx="1">
                  <c:v>Zjednodušit procesy a legislativu</c:v>
                </c:pt>
                <c:pt idx="2">
                  <c:v>Snížení byrokracie</c:v>
                </c:pt>
                <c:pt idx="3">
                  <c:v>Snížení počtů úředníků</c:v>
                </c:pt>
                <c:pt idx="4">
                  <c:v>Stavební řízení</c:v>
                </c:pt>
                <c:pt idx="5">
                  <c:v>Úředník je zde pro lidi, ne naopak/Být proklientský, profesionalita, odbornost úředníků</c:v>
                </c:pt>
                <c:pt idx="6">
                  <c:v>Odbourání korupce, zvýšení transparentnosti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40.677999999999997</c:v>
                </c:pt>
                <c:pt idx="1">
                  <c:v>39.831000000000003</c:v>
                </c:pt>
                <c:pt idx="2">
                  <c:v>21.469000000000001</c:v>
                </c:pt>
                <c:pt idx="3">
                  <c:v>19.492000000000001</c:v>
                </c:pt>
                <c:pt idx="4">
                  <c:v>5.085</c:v>
                </c:pt>
                <c:pt idx="5">
                  <c:v>4.8019999999999996</c:v>
                </c:pt>
                <c:pt idx="6">
                  <c:v>4.2370000000000001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9-4FE3-B945-E68375FE2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35657632"/>
        <c:axId val="-1235662528"/>
      </c:barChart>
      <c:catAx>
        <c:axId val="-123565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-1235662528"/>
        <c:crosses val="autoZero"/>
        <c:auto val="1"/>
        <c:lblAlgn val="ctr"/>
        <c:lblOffset val="100"/>
        <c:noMultiLvlLbl val="0"/>
      </c:catAx>
      <c:valAx>
        <c:axId val="-1235662528"/>
        <c:scaling>
          <c:orientation val="minMax"/>
        </c:scaling>
        <c:delete val="1"/>
        <c:axPos val="l"/>
        <c:numFmt formatCode="#,##0&quot; %&quot;;\-#,##0" sourceLinked="0"/>
        <c:majorTickMark val="none"/>
        <c:minorTickMark val="none"/>
        <c:tickLblPos val="nextTo"/>
        <c:crossAx val="-12356576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069726887360723E-2"/>
          <c:y val="9.6398411806838835E-2"/>
          <c:w val="0.92786054622527858"/>
          <c:h val="0.877311112245841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C8383"/>
            </a:solidFill>
            <a:ln w="44450">
              <a:solidFill>
                <a:schemeClr val="bg1"/>
              </a:solidFill>
            </a:ln>
            <a:effectLst/>
          </c:spPr>
          <c:invertIfNegative val="0"/>
          <c:dLbls>
            <c:numFmt formatCode="#,##0&quot; 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27.94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8-403C-8C94-5CFB4B1552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4C4C4"/>
            </a:solidFill>
            <a:ln w="4445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72.06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A8-403C-8C94-5CFB4B155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35661984"/>
        <c:axId val="-1235660352"/>
      </c:barChart>
      <c:catAx>
        <c:axId val="-1235661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235660352"/>
        <c:crosses val="autoZero"/>
        <c:auto val="1"/>
        <c:lblAlgn val="ctr"/>
        <c:lblOffset val="100"/>
        <c:noMultiLvlLbl val="0"/>
      </c:catAx>
      <c:valAx>
        <c:axId val="-12356603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123566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FEB6D-870E-4D5A-97F7-FE7062FEC9FB}" type="datetimeFigureOut">
              <a:rPr lang="cs-CZ" smtClean="0"/>
              <a:t>05.09.2023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FDD8A-6EA5-4605-A1F4-4FC6443E8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48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456E2A6-80A9-6B89-D177-34A8AE1711E3}"/>
              </a:ext>
            </a:extLst>
          </p:cNvPr>
          <p:cNvSpPr/>
          <p:nvPr userDrawn="1"/>
        </p:nvSpPr>
        <p:spPr>
          <a:xfrm>
            <a:off x="0" y="16085"/>
            <a:ext cx="12192000" cy="876430"/>
          </a:xfrm>
          <a:prstGeom prst="rect">
            <a:avLst/>
          </a:prstGeom>
          <a:solidFill>
            <a:srgbClr val="FFFFF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FA2A30-F6E4-4DBD-711D-A9B58C7F9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7585" y="188772"/>
            <a:ext cx="2257143" cy="619048"/>
          </a:xfrm>
          <a:prstGeom prst="rect">
            <a:avLst/>
          </a:prstGeo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AFF1CA7-E27D-FC33-836A-85D8C333E9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3" y="0"/>
            <a:ext cx="2972240" cy="87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2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A4308-2AFC-4A4E-A1C8-31684A423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8F50E2-DAC8-8B4B-B34D-269424A58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6E0294-A04E-2840-915F-DC28F1D9E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92C4D2-5D40-D246-8F3E-810C8B62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24B6F9-C508-9945-BDD1-A628789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D7DA8-252F-EF4E-8D98-877E366F7316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512395F-A6EA-077C-35E5-ED8C1C539569}"/>
              </a:ext>
            </a:extLst>
          </p:cNvPr>
          <p:cNvGrpSpPr/>
          <p:nvPr userDrawn="1"/>
        </p:nvGrpSpPr>
        <p:grpSpPr>
          <a:xfrm>
            <a:off x="0" y="3942"/>
            <a:ext cx="12192000" cy="892515"/>
            <a:chOff x="-74342" y="707685"/>
            <a:chExt cx="12192000" cy="892515"/>
          </a:xfrm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847C27CA-ACEE-C856-7318-B12BB8357FE5}"/>
                </a:ext>
              </a:extLst>
            </p:cNvPr>
            <p:cNvSpPr/>
            <p:nvPr userDrawn="1"/>
          </p:nvSpPr>
          <p:spPr>
            <a:xfrm>
              <a:off x="-74342" y="723770"/>
              <a:ext cx="12192000" cy="876430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D2780321-08C0-A8CD-A07C-CAB96F0F4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673243" y="896457"/>
              <a:ext cx="2257143" cy="619048"/>
            </a:xfrm>
            <a:prstGeom prst="rect">
              <a:avLst/>
            </a:prstGeom>
          </p:spPr>
        </p:pic>
        <p:pic>
          <p:nvPicPr>
            <p:cNvPr id="9" name="Obrázek 8" descr="Obsah obrázku text&#10;&#10;Popis byl vytvořen automaticky">
              <a:extLst>
                <a:ext uri="{FF2B5EF4-FFF2-40B4-BE49-F238E27FC236}">
                  <a16:creationId xmlns:a16="http://schemas.microsoft.com/office/drawing/2014/main" id="{D375566A-ECCF-E9AB-72BF-5604B5641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31" y="707685"/>
              <a:ext cx="2972240" cy="876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957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EA5419E-0A45-0041-AD80-977E2131B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4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pplewebdata://97B99597-8FBC-4300-8363-97EB636CE4DA/#15527594" TargetMode="External"/><Relationship Id="rId2" Type="http://schemas.openxmlformats.org/officeDocument/2006/relationships/hyperlink" Target="applewebdata://97B99597-8FBC-4300-8363-97EB636CE4DA/#1552759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applewebdata://97B99597-8FBC-4300-8363-97EB636CE4DA/#15527596" TargetMode="External"/><Relationship Id="rId4" Type="http://schemas.openxmlformats.org/officeDocument/2006/relationships/hyperlink" Target="applewebdata://97B99597-8FBC-4300-8363-97EB636CE4DA/#1552759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applewebdata://9206C032-CB5B-47EC-8D4C-291E0A6F774C/#1552759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39EF8-E11B-F04C-8B8B-1C82259F3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454" y="1151906"/>
            <a:ext cx="10950498" cy="2104056"/>
          </a:xfrm>
        </p:spPr>
        <p:txBody>
          <a:bodyPr/>
          <a:lstStyle/>
          <a:p>
            <a:r>
              <a:rPr lang="cs-CZ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A NAPLŇOVÁNÍ ZÁKONA O PRÁVU NA DIGITÁLNÍ SLUŽBY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75397B-A3EF-B24E-BCD6-22055260E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73572"/>
          </a:xfrm>
        </p:spPr>
        <p:txBody>
          <a:bodyPr/>
          <a:lstStyle/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Zdeněk ZAJÍČEK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prezident Hospodářské komory ČR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prezident ICT Unie</a:t>
            </a:r>
          </a:p>
        </p:txBody>
      </p:sp>
    </p:spTree>
    <p:extLst>
      <p:ext uri="{BB962C8B-B14F-4D97-AF65-F5344CB8AC3E}">
        <p14:creationId xmlns:p14="http://schemas.microsoft.com/office/powerpoint/2010/main" val="363390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0D6D95D-15CE-DE61-0168-06E1BE161E3C}"/>
              </a:ext>
            </a:extLst>
          </p:cNvPr>
          <p:cNvSpPr txBox="1">
            <a:spLocks noChangeArrowheads="1"/>
          </p:cNvSpPr>
          <p:nvPr/>
        </p:nvSpPr>
        <p:spPr>
          <a:xfrm>
            <a:off x="795454" y="1143008"/>
            <a:ext cx="10296292" cy="5094304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Proč je toto ustanovení v zákoně? </a:t>
            </a:r>
          </a:p>
          <a:p>
            <a:pPr algn="l"/>
            <a:r>
              <a:rPr lang="cs-CZ" sz="3200" b="1" cap="all" dirty="0">
                <a:latin typeface="Arial" panose="020B0604020202020204" pitchFamily="34" charset="0"/>
                <a:cs typeface="Arial" panose="020B0604020202020204" pitchFamily="34" charset="0"/>
              </a:rPr>
              <a:t>Co toto ustanovení znamená? </a:t>
            </a:r>
          </a:p>
          <a:p>
            <a:pPr algn="l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Smyslem tohoto ustanovení je :</a:t>
            </a:r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tlak na vytvoření funkčního propojeného datového fondu celé veřejné správy (ISVS)</a:t>
            </a:r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kontrola dat o fyzických a právnických osobách v ISVS (čištění datového fondu a jeho průběžná aktualizace)</a:t>
            </a:r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práce se strukturovanými daty místo digitálních „papírů“ či „obrázků“</a:t>
            </a:r>
          </a:p>
          <a:p>
            <a:pPr marL="342900" indent="-34290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UŽIVATELSKÝ ZÁŽITEK KLIENTŮ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 komunikaci s veřejnou správou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Tx/>
              <a:buChar char="-"/>
            </a:pPr>
            <a:endParaRPr lang="cs-CZ" sz="2800" b="1" dirty="0"/>
          </a:p>
          <a:p>
            <a:pPr algn="l">
              <a:buFontTx/>
              <a:buChar char="-"/>
            </a:pPr>
            <a:endParaRPr lang="cs-CZ" sz="2800" b="1" dirty="0"/>
          </a:p>
          <a:p>
            <a:pPr algn="l">
              <a:buFontTx/>
              <a:buChar char="-"/>
            </a:pPr>
            <a:endParaRPr lang="cs-HR" sz="2800" dirty="0"/>
          </a:p>
        </p:txBody>
      </p:sp>
    </p:spTree>
    <p:extLst>
      <p:ext uri="{BB962C8B-B14F-4D97-AF65-F5344CB8AC3E}">
        <p14:creationId xmlns:p14="http://schemas.microsoft.com/office/powerpoint/2010/main" val="311292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BE9DF68-C003-49B4-286E-D163EB78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30" y="1146756"/>
            <a:ext cx="10463563" cy="530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all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 udělat proto, abych naplnil zákon?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b="1" i="0" u="none" strike="noStrike" kern="1200" cap="all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proveďte analýzu svého datového fondu v každém AIS a u každé položky si určete,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zda tento údaj můžete získat z jiné agendy (AIS) v rámci svého úřadu nebo z AIS jiného úřadu nebo se bude jednat o pořízení údaje, který se musí klientem „nově“ pořídit, protože není dostupný v propojeném datovém fondu veřejné správy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zda váš AIS je „jen“ uživatelem dat z propojeného datového fondu nebo je váš AIS i editorem v rámci propojeného datového fondu tedy odpovídá vždy za kvalitu a aktuálnost údaje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kdy a jakým způsobem bude každý údaj aktualizován a kým (vyznačení editora)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aktualizujte tyto údaje v rámci agend a AIS v RPP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vytvořte publikační služby a služby pro čtení do ISSS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H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97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BE9DF68-C003-49B4-286E-D163EB78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30" y="1146756"/>
            <a:ext cx="10463563" cy="530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all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 udělat proto, abych naplnil zákon?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b="1" i="0" u="none" strike="noStrike" kern="1200" cap="all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>
              <a:buNone/>
            </a:pPr>
            <a:r>
              <a:rPr lang="cs-CZ" sz="2400" b="1" dirty="0"/>
              <a:t>2)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proveďte analýzu svých formulářů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rial"/>
                <a:cs typeface="Arial"/>
              </a:rPr>
              <a:t>a upravte jejich datovou strukturu tak, aby se vyplňovali strukturované údaje z propojeného datového fondu a/nebo jste získávali strukturované údaje, které budou bez zásahu lidské ruky pořizovány rovnou do vašeho AIS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rial"/>
                <a:cs typeface="Arial"/>
              </a:rPr>
              <a:t>a zdigitalizujte „papírové“, zaktualizujte existující elektronické, vytvořte nové tak, aby byly dostupné na Portálu občana, Portálu podnikatele či vašem portálu nebo aby byly dostupné v jiné </a:t>
            </a:r>
            <a:r>
              <a:rPr lang="cs-CZ" sz="2000" dirty="0" err="1">
                <a:solidFill>
                  <a:srgbClr val="000000"/>
                </a:solidFill>
                <a:latin typeface="Arial"/>
                <a:cs typeface="Arial"/>
              </a:rPr>
              <a:t>jiné</a:t>
            </a:r>
            <a:r>
              <a:rPr lang="cs-CZ" sz="2000" dirty="0">
                <a:solidFill>
                  <a:srgbClr val="000000"/>
                </a:solidFill>
                <a:latin typeface="Arial"/>
                <a:cs typeface="Arial"/>
              </a:rPr>
              <a:t> digitální formě pro klienty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Arial"/>
                <a:cs typeface="Arial"/>
              </a:rPr>
              <a:t>po dohodě s OHA nastavte systém reklamace údajů, kterou bude moci vyvolat klient v okamžiku, kdy bude údaj nesprávný, a to jak vůči vašemu AIS, tak zároveň ke zdrojovému AIS, ve kterém jsou primární (referenční/autoritativní) údaje a kde musí dojít k uplatnění reklamace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H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505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BE9DF68-C003-49B4-286E-D163EB78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30" y="1146756"/>
            <a:ext cx="10463563" cy="530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all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 udělat proto, abych naplnil zákon?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b="1" i="0" u="none" strike="noStrike" kern="1200" cap="all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3) stanovte si priority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tak, aby jste zpracovali analýzy a následnou implementaci primárně u těch AIS (agend), které jsou klienty nejčastěji využívány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vytvořte uvnitř úřadu projektový tým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 implementaci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ZoPDS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svěřte jeho vedení do působnosti odpovědného náměstka/VŘ-členy týmu musí být gestoři za jednotlivé agendy (AIS)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neváhejte využít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interní (podřízené organizace a podniky) nebo externí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poradenské služby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zapojte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v souladu se zákonem do analytických a implementačních prací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dodavatele AIS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H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00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BE9DF68-C003-49B4-286E-D163EB78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30" y="1146756"/>
            <a:ext cx="10463563" cy="530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all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 udělat proto, abych naplnil zákon?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b="1" i="0" u="none" strike="noStrike" kern="1200" cap="all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7) myslete na to, že pokud bude tato práce na implementaci zákona znamenat výdaj z vašeho rozpočtu, musíte </a:t>
            </a:r>
          </a:p>
          <a:p>
            <a:pPr marL="0" indent="0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VČAS ROZPOČTOVAT ZDROJE PRO ROK 2024,</a:t>
            </a:r>
          </a:p>
          <a:p>
            <a:pPr marL="0" indent="0">
              <a:buNone/>
            </a:pP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protože sestavování rozpočtu začíná právě v těchto dnech.</a:t>
            </a:r>
          </a:p>
          <a:p>
            <a:pPr marL="0" indent="0">
              <a:buNone/>
            </a:pP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Kdo nebude mít zdroje připravené během roku 2024, nestihne TO!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H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538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BE9DF68-C003-49B4-286E-D163EB78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30" y="1146756"/>
            <a:ext cx="10463563" cy="530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all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MÁME ŠANCI TO STIHNOU, ALE: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b="1" i="0" u="none" strike="noStrike" kern="1200" cap="all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celý implementační projekt se musí začít konečně důsledně koordinovat a řídit – k tomu není potřeba nový úřad a nejsou potřeba noví úředníci, ale jen lidé, kteří jsou ochotni spolu mluvit a budou společně k realizaci motivováni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celá implementace se nezvládne bez zapojení soukromého sektoru a využití jeho know-how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bude to něco stát, ale zásadním způsobem to změní fungování veřejné správy ve prospěch občanů a firem a povede to k větší efektivitě při výkonu agend a potřebným úsporám na straně státu i soukromého sektoru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cs-HR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35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EB3F584-5D45-795A-F8D4-25FCCE96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603" y="868790"/>
            <a:ext cx="8229600" cy="568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628 dní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 rok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měsíců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 dní</a:t>
            </a:r>
            <a:endParaRPr kumimoji="0" lang="cs-HR" sz="6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A4982D-0D27-C24A-57E4-76BEAA539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747" y="3173038"/>
            <a:ext cx="2415842" cy="311039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D507A48-A9E0-B8A5-2151-0AB9A9D791BB}"/>
              </a:ext>
            </a:extLst>
          </p:cNvPr>
          <p:cNvSpPr txBox="1"/>
          <p:nvPr/>
        </p:nvSpPr>
        <p:spPr>
          <a:xfrm>
            <a:off x="490654" y="141992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ISSS 2023 :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E9A5077-CE9B-0C10-50D7-267FBBCBDA24}"/>
              </a:ext>
            </a:extLst>
          </p:cNvPr>
          <p:cNvCxnSpPr/>
          <p:nvPr/>
        </p:nvCxnSpPr>
        <p:spPr>
          <a:xfrm>
            <a:off x="3694771" y="1471961"/>
            <a:ext cx="0" cy="488423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000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EB3F584-5D45-795A-F8D4-25FCCE96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603" y="868790"/>
            <a:ext cx="8229600" cy="568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513 dní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 rok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 měsíce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 dní</a:t>
            </a:r>
            <a:endParaRPr kumimoji="0" lang="cs-HR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H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A4982D-0D27-C24A-57E4-76BEAA539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747" y="3173038"/>
            <a:ext cx="2415842" cy="311039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D507A48-A9E0-B8A5-2151-0AB9A9D791BB}"/>
              </a:ext>
            </a:extLst>
          </p:cNvPr>
          <p:cNvSpPr txBox="1"/>
          <p:nvPr/>
        </p:nvSpPr>
        <p:spPr>
          <a:xfrm>
            <a:off x="490654" y="141992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Mikulov 2023 :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E9A5077-CE9B-0C10-50D7-267FBBCBDA24}"/>
              </a:ext>
            </a:extLst>
          </p:cNvPr>
          <p:cNvCxnSpPr/>
          <p:nvPr/>
        </p:nvCxnSpPr>
        <p:spPr>
          <a:xfrm>
            <a:off x="3694771" y="1471961"/>
            <a:ext cx="0" cy="488423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6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73753-9A75-5CC4-C80B-B40E1EEB79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b="1" dirty="0"/>
              <a:t>Ondřej Felix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58318D-4072-A5BE-01AB-9AB8A54D8B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27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E6EA03CB-9052-032B-DA46-2F53111A1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7131" y="1380440"/>
            <a:ext cx="10612244" cy="1003803"/>
          </a:xfrm>
        </p:spPr>
        <p:txBody>
          <a:bodyPr>
            <a:normAutofit/>
          </a:bodyPr>
          <a:lstStyle/>
          <a:p>
            <a:pPr algn="l"/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7771123E-4A33-F85E-1A87-9500574EF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131" y="3181815"/>
            <a:ext cx="7448601" cy="243607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Zdeněk Zajíček</a:t>
            </a:r>
          </a:p>
          <a:p>
            <a:pPr algn="l"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autor myšlenky a spoluautor zákona </a:t>
            </a:r>
          </a:p>
        </p:txBody>
      </p:sp>
    </p:spTree>
    <p:extLst>
      <p:ext uri="{BB962C8B-B14F-4D97-AF65-F5344CB8AC3E}">
        <p14:creationId xmlns:p14="http://schemas.microsoft.com/office/powerpoint/2010/main" val="382905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 hidden="1">
            <a:extLst>
              <a:ext uri="{FF2B5EF4-FFF2-40B4-BE49-F238E27FC236}">
                <a16:creationId xmlns:a16="http://schemas.microsoft.com/office/drawing/2014/main" id="{B53F59D8-0456-E646-2560-5FFB4E9487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F7F6C36-753E-76D6-7E06-E6DBC979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24" y="1196046"/>
            <a:ext cx="6504783" cy="545294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44433E4-ACF9-9CAB-901D-DBD76DB6F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907" y="1196046"/>
            <a:ext cx="3957116" cy="263807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35316B6-6851-1A51-F816-E0D079DF7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907" y="4011960"/>
            <a:ext cx="3957116" cy="26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9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5220A0-C304-D14B-4837-D946FE0435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03AE13-52AD-D62A-53C9-749C24CCF3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4CA2227-E859-7405-B724-0ABB0723D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03" y="993574"/>
            <a:ext cx="10340394" cy="578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7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D3B1E-453A-68BB-1911-B6EC21C5F1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3423F6-E11F-9D62-2D36-F8F56FC639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5B5670-1206-FFE1-75A2-12F587DC8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58" y="947288"/>
            <a:ext cx="10319755" cy="580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5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E6EA03CB-9052-032B-DA46-2F53111A1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959" y="1070518"/>
            <a:ext cx="10612244" cy="1076650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FAKTORY OHROŽUJÍCÍ STRATEGICKÉ INVESTICE</a:t>
            </a:r>
            <a:b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 průzkumu Hospodářské komory ČR, Svaz průmyslu a dopravy ČR a Konfederace zaměstnavatelských a podnikatelských svazů ČR ve spolupráci s IPSOS zaměřeného na strategické investice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 hidden="1">
            <a:extLst>
              <a:ext uri="{FF2B5EF4-FFF2-40B4-BE49-F238E27FC236}">
                <a16:creationId xmlns:a16="http://schemas.microsoft.com/office/drawing/2014/main" id="{8AD4A480-FCCF-E143-03E6-DF61E47CB3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AC84A67-286C-80DE-BAD0-2E1B3EE94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97523"/>
            <a:ext cx="10668000" cy="3307080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831DE34B-3220-C0C0-4B56-F251B7FEA45F}"/>
              </a:ext>
            </a:extLst>
          </p:cNvPr>
          <p:cNvSpPr txBox="1"/>
          <p:nvPr/>
        </p:nvSpPr>
        <p:spPr>
          <a:xfrm>
            <a:off x="709959" y="5741971"/>
            <a:ext cx="10946030" cy="95410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1400" b="1" dirty="0">
                <a:solidFill>
                  <a:srgbClr val="000000"/>
                </a:solidFill>
              </a:rPr>
              <a:t>Největší hrozba pro strategické investice má souhrnné jméno </a:t>
            </a:r>
            <a:r>
              <a:rPr lang="cs-CZ" sz="1400" b="1" u="heavy" dirty="0">
                <a:solidFill>
                  <a:srgbClr val="000000"/>
                </a:solidFill>
                <a:uFill>
                  <a:solidFill>
                    <a:schemeClr val="accent2"/>
                  </a:solidFill>
                </a:uFill>
              </a:rPr>
              <a:t>„nevyhovující právní regulace a její byrokratické uplatňování v praxi“. </a:t>
            </a:r>
            <a:r>
              <a:rPr lang="cs-CZ" sz="1400" b="1" dirty="0">
                <a:solidFill>
                  <a:srgbClr val="000000"/>
                </a:solidFill>
              </a:rPr>
              <a:t>V podstatě se jedná o překážky, které na sebe stát sám uvaluje. Tvorba legislativy i její praktická aplikace je v moci státu, takže stát může řadu těchto překážek relativně jednoduše a poměrně rychle odstranit. Navzdory opakovaně poskytnutým podnětům ze strany sociálních partnerů tak však ne vždy a rychle činí.</a:t>
            </a:r>
          </a:p>
        </p:txBody>
      </p:sp>
    </p:spTree>
    <p:extLst>
      <p:ext uri="{BB962C8B-B14F-4D97-AF65-F5344CB8AC3E}">
        <p14:creationId xmlns:p14="http://schemas.microsoft.com/office/powerpoint/2010/main" val="99015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E6EA03CB-9052-032B-DA46-2F53111A1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9959" y="1070518"/>
            <a:ext cx="10612244" cy="107665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STRATEGICKÉ INVESTICE: INVESTICE DO STÁTNÍ A VEŘEJNÉ SPRÁVY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 hidden="1">
            <a:extLst>
              <a:ext uri="{FF2B5EF4-FFF2-40B4-BE49-F238E27FC236}">
                <a16:creationId xmlns:a16="http://schemas.microsoft.com/office/drawing/2014/main" id="{8AD4A480-FCCF-E143-03E6-DF61E47CB3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31DE34B-3220-C0C0-4B56-F251B7FEA45F}"/>
              </a:ext>
            </a:extLst>
          </p:cNvPr>
          <p:cNvSpPr txBox="1"/>
          <p:nvPr/>
        </p:nvSpPr>
        <p:spPr>
          <a:xfrm>
            <a:off x="709959" y="5543119"/>
            <a:ext cx="10946030" cy="116955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1400" b="1" dirty="0">
                <a:solidFill>
                  <a:srgbClr val="000000"/>
                </a:solidFill>
              </a:rPr>
              <a:t>Výsledky této otázky potvrzují závěr vyplývající a konstatovaný na základě odpovědí na úvodní otázky šetření – státní a veřejná správa, regulatorní a legislativní rámec jsou neefektivní a brzdí další růst firem i strategických investic ze strany státu. Existuje řada digitálních technologií, které lze využít ve státní a veřejné správě, a tím zrychlit a usnadnit množství úkonů. V České republice je však zavádění takových technologií nedostatečné a zdlouhavé. Rezortům se nedaří koordinovat ani své aktivity v oblasti veřejného práva. Výzvou je přitom zefektivnění komplexních procesů zahrnujících veřejnoprávní i soukromoprávní úkony, což je mimo možnosti samotné státní správy. </a:t>
            </a:r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BB7C2E3C-8B53-B43E-E2DF-1224271D71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528263"/>
              </p:ext>
            </p:extLst>
          </p:nvPr>
        </p:nvGraphicFramePr>
        <p:xfrm>
          <a:off x="1161234" y="1997806"/>
          <a:ext cx="9871039" cy="374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1">
            <a:extLst>
              <a:ext uri="{FF2B5EF4-FFF2-40B4-BE49-F238E27FC236}">
                <a16:creationId xmlns:a16="http://schemas.microsoft.com/office/drawing/2014/main" id="{6988CD44-2549-E604-F018-B45125689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240788"/>
              </p:ext>
            </p:extLst>
          </p:nvPr>
        </p:nvGraphicFramePr>
        <p:xfrm>
          <a:off x="7371010" y="2040230"/>
          <a:ext cx="3296990" cy="144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4">
            <a:extLst>
              <a:ext uri="{FF2B5EF4-FFF2-40B4-BE49-F238E27FC236}">
                <a16:creationId xmlns:a16="http://schemas.microsoft.com/office/drawing/2014/main" id="{1DE05915-59CC-F0A4-FCC3-63406C966779}"/>
              </a:ext>
            </a:extLst>
          </p:cNvPr>
          <p:cNvSpPr txBox="1"/>
          <p:nvPr/>
        </p:nvSpPr>
        <p:spPr>
          <a:xfrm>
            <a:off x="6366898" y="2033163"/>
            <a:ext cx="4501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cs-CZ" sz="1100" b="1" dirty="0">
                <a:solidFill>
                  <a:srgbClr val="000000"/>
                </a:solidFill>
                <a:latin typeface="Arial" panose="020B0604020202020204"/>
              </a:rPr>
              <a:t>PODNIKATELÉ, KTEŘÍ DOKÁŽÍ DEFINOVAT STRATEGICKOU INVESTICI DO STÁTNÍ A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201010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E6EA03CB-9052-032B-DA46-2F53111A1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419" y="1940312"/>
            <a:ext cx="10612244" cy="3358117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Naplnění zákona o právu na digitální službu je základní podmínkou pro zefektivnění veřejné správy, její digitalizaci a její přiblížení občanům i podnikatelské veřejnosti</a:t>
            </a:r>
          </a:p>
        </p:txBody>
      </p:sp>
    </p:spTree>
    <p:extLst>
      <p:ext uri="{BB962C8B-B14F-4D97-AF65-F5344CB8AC3E}">
        <p14:creationId xmlns:p14="http://schemas.microsoft.com/office/powerpoint/2010/main" val="317157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5C31BD3-C6AF-CE70-5406-07D554EE6E0D}"/>
              </a:ext>
            </a:extLst>
          </p:cNvPr>
          <p:cNvSpPr txBox="1"/>
          <p:nvPr/>
        </p:nvSpPr>
        <p:spPr>
          <a:xfrm>
            <a:off x="832625" y="1177044"/>
            <a:ext cx="1040037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cs-CZ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§ 3</a:t>
            </a:r>
            <a:br>
              <a:rPr lang="cs-CZ" sz="1600" b="1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cs-CZ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Právo na digitální službu</a:t>
            </a:r>
            <a:endParaRPr lang="cs-HR" sz="1600" b="1" dirty="0">
              <a:solidFill>
                <a:srgbClr val="FF8400"/>
              </a:solidFill>
              <a:ea typeface="Times New Roman" panose="02020603050405020304" pitchFamily="18" charset="0"/>
            </a:endParaRPr>
          </a:p>
          <a:p>
            <a:pPr indent="90170"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(1</a:t>
            </a:r>
            <a:r>
              <a:rPr lang="cs-C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Uživatel služby má právo využívat digitální službu a orgán veřejné moci má povinnost poskytovat digitální službu.</a:t>
            </a:r>
            <a:endParaRPr lang="cs-H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spcBef>
                <a:spcPts val="300"/>
              </a:spcBef>
              <a:spcAft>
                <a:spcPts val="300"/>
              </a:spcAft>
            </a:pPr>
            <a:r>
              <a:rPr lang="cs-C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Práva a povinnosti podle jiných zákonů nejsou tímto zákonem dotčena.</a:t>
            </a:r>
            <a:endParaRPr lang="cs-H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cs-CZ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§ 4</a:t>
            </a:r>
            <a:br>
              <a:rPr lang="cs-CZ" sz="1600" b="1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cs-CZ" sz="1600" b="1" dirty="0">
                <a:solidFill>
                  <a:srgbClr val="000000"/>
                </a:solidFill>
                <a:ea typeface="Times New Roman" panose="02020603050405020304" pitchFamily="18" charset="0"/>
              </a:rPr>
              <a:t>Právo činit digitální úkon</a:t>
            </a:r>
            <a:endParaRPr lang="cs-HR" sz="1600" b="1" dirty="0">
              <a:solidFill>
                <a:srgbClr val="FF8400"/>
              </a:solidFill>
              <a:ea typeface="Times New Roman" panose="02020603050405020304" pitchFamily="18" charset="0"/>
            </a:endParaRPr>
          </a:p>
          <a:p>
            <a:pPr indent="90170" algn="just">
              <a:spcBef>
                <a:spcPts val="300"/>
              </a:spcBef>
              <a:spcAft>
                <a:spcPts val="300"/>
              </a:spcAft>
            </a:pPr>
            <a:r>
              <a:rPr lang="cs-C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(1)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Uživatel služby má právo činit digitální úkon vůči orgánu veřejné moci prostřednictvím</a:t>
            </a:r>
            <a:endParaRPr lang="cs-H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680" indent="-180340" algn="just">
              <a:spcBef>
                <a:spcPts val="300"/>
              </a:spcBef>
              <a:spcAft>
                <a:spcPts val="300"/>
              </a:spcAft>
            </a:pPr>
            <a:r>
              <a:rPr lang="cs-C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své datové schránky</a:t>
            </a:r>
            <a:r>
              <a:rPr lang="cs-CZ" sz="1600" baseline="300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2)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cs-H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680" indent="-180340" algn="just">
              <a:spcBef>
                <a:spcPts val="300"/>
              </a:spcBef>
              <a:spcAft>
                <a:spcPts val="300"/>
              </a:spcAft>
            </a:pPr>
            <a:r>
              <a:rPr lang="cs-C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kontaktního místa veřejné správy v případě digitálního úkonu, o kterém tak stanoví prováděcí právní předpis,</a:t>
            </a:r>
            <a:endParaRPr lang="cs-H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680" indent="-180340" algn="just">
              <a:spcBef>
                <a:spcPts val="300"/>
              </a:spcBef>
              <a:spcAft>
                <a:spcPts val="300"/>
              </a:spcAft>
            </a:pPr>
            <a:r>
              <a:rPr lang="cs-C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sítě elektronických komunikací dokumentem podepsaným uznávaným elektronickým podpisem</a:t>
            </a:r>
            <a:r>
              <a:rPr lang="cs-CZ" sz="1600" baseline="30000" dirty="0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3)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nebo opatřeným uznávanou elektronickou pečetí</a:t>
            </a:r>
            <a:r>
              <a:rPr lang="cs-CZ" sz="1600" baseline="30000" dirty="0"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4)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za podmínek stanovených jinými zákony,</a:t>
            </a:r>
            <a:endParaRPr lang="cs-H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680" indent="-180340" algn="just">
              <a:spcBef>
                <a:spcPts val="300"/>
              </a:spcBef>
              <a:spcAft>
                <a:spcPts val="300"/>
              </a:spcAft>
            </a:pPr>
            <a:r>
              <a:rPr lang="cs-C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d)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informačního systému veřejné správy umožňujícího prokázání totožnosti uživatele služby s využitím elektronické identifikace</a:t>
            </a:r>
            <a:r>
              <a:rPr lang="cs-CZ" sz="1600" baseline="30000" dirty="0"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5)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, autorizaci digitálního úkonu uživatelem služby a zpětné prokázání projevu vůle uživatele služby učinit digitální úkon, nebo</a:t>
            </a:r>
            <a:endParaRPr lang="cs-H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680" indent="-180340" algn="just">
              <a:spcBef>
                <a:spcPts val="300"/>
              </a:spcBef>
              <a:spcAft>
                <a:spcPts val="300"/>
              </a:spcAft>
            </a:pPr>
            <a:r>
              <a:rPr lang="cs-C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e)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jiného způsobu, pokud tak stanoví právní předpis.</a:t>
            </a:r>
            <a:endParaRPr lang="cs-H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spcBef>
                <a:spcPts val="300"/>
              </a:spcBef>
              <a:spcAft>
                <a:spcPts val="300"/>
              </a:spcAft>
            </a:pPr>
            <a:r>
              <a:rPr lang="cs-CZ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(2)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Nestanoví-li zákon výslovně závaznou podobu úkonu vůči orgánu veřejné moci, má uživatel služby právo činit úkon jako digitální úkon</a:t>
            </a:r>
            <a:r>
              <a:rPr lang="cs-CZ" sz="1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H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HR" dirty="0"/>
          </a:p>
        </p:txBody>
      </p:sp>
    </p:spTree>
    <p:extLst>
      <p:ext uri="{BB962C8B-B14F-4D97-AF65-F5344CB8AC3E}">
        <p14:creationId xmlns:p14="http://schemas.microsoft.com/office/powerpoint/2010/main" val="2028131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5C31BD3-C6AF-CE70-5406-07D554EE6E0D}"/>
              </a:ext>
            </a:extLst>
          </p:cNvPr>
          <p:cNvSpPr txBox="1"/>
          <p:nvPr/>
        </p:nvSpPr>
        <p:spPr>
          <a:xfrm>
            <a:off x="892097" y="1942761"/>
            <a:ext cx="1034089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br>
              <a:rPr lang="cs-CZ" sz="1600" b="1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Orgány veřejné moci zveřejňují 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prostřednictvím Agentury </a:t>
            </a: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elektronické formuláře, které po prokázání totožnosti uživatele služby s využitím elektronické identifikace zajistí automatizované doplnění údajů nezbytných pro poskytnutí digitální služby vedených v základním registru nebo agendovém informačním systému, které jsou orgánu veřejné moci zpřístupněné pro výkon agendy, nebo využívaných orgánem veřejné moci na základě souhlasu uživatele služby.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Formát, strukturu a obsah formuláře stanoví orgán veřejné moci zveřejněním. Nezveřejní-li orgán veřejné moci elektronický formulář, má uživatel služby právo učinit digitální úkon podle své volby v jakémkoli výstupním datovém formátu podle zákona upravujícího archivnictví a spisovou službu</a:t>
            </a:r>
            <a:r>
              <a:rPr lang="cs-CZ" sz="2400" baseline="30000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6)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H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cs-HR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C92F0F5-920E-300D-BFAB-62672DF00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098" y="1100253"/>
            <a:ext cx="10612244" cy="65290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KLÍČOVÉ USTANOVENÍ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1262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14D89E77-0726-6544-B82B-7EDA0FD657EC}" vid="{7F437B64-FDB3-8643-8651-5AA2CABE95F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00_Ipsos FIN_černá_01">
    <a:dk1>
      <a:srgbClr val="000000"/>
    </a:dk1>
    <a:lt1>
      <a:srgbClr val="FFFFFF"/>
    </a:lt1>
    <a:dk2>
      <a:srgbClr val="2F469C"/>
    </a:dk2>
    <a:lt2>
      <a:srgbClr val="009D9C"/>
    </a:lt2>
    <a:accent1>
      <a:srgbClr val="002554"/>
    </a:accent1>
    <a:accent2>
      <a:srgbClr val="009D9C"/>
    </a:accent2>
    <a:accent3>
      <a:srgbClr val="84329B"/>
    </a:accent3>
    <a:accent4>
      <a:srgbClr val="2F469C"/>
    </a:accent4>
    <a:accent5>
      <a:srgbClr val="E87722"/>
    </a:accent5>
    <a:accent6>
      <a:srgbClr val="C0C0C0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00_Ipsos FIN_černá_01">
    <a:dk1>
      <a:srgbClr val="000000"/>
    </a:dk1>
    <a:lt1>
      <a:srgbClr val="FFFFFF"/>
    </a:lt1>
    <a:dk2>
      <a:srgbClr val="2F469C"/>
    </a:dk2>
    <a:lt2>
      <a:srgbClr val="009D9C"/>
    </a:lt2>
    <a:accent1>
      <a:srgbClr val="002554"/>
    </a:accent1>
    <a:accent2>
      <a:srgbClr val="009D9C"/>
    </a:accent2>
    <a:accent3>
      <a:srgbClr val="84329B"/>
    </a:accent3>
    <a:accent4>
      <a:srgbClr val="2F469C"/>
    </a:accent4>
    <a:accent5>
      <a:srgbClr val="E87722"/>
    </a:accent5>
    <a:accent6>
      <a:srgbClr val="C0C0C0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Prezentace2</Template>
  <TotalTime>109</TotalTime>
  <Words>1177</Words>
  <Application>Microsoft Office PowerPoint</Application>
  <PresentationFormat>Širokoúhlá obrazovka</PresentationFormat>
  <Paragraphs>95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Prezentace2</vt:lpstr>
      <vt:lpstr>STAV A NAPLŇOVÁNÍ ZÁKONA O PRÁVU NA DIGITÁLNÍ SLUŽBY</vt:lpstr>
      <vt:lpstr>Prezentace aplikace PowerPoint</vt:lpstr>
      <vt:lpstr>Prezentace aplikace PowerPoint</vt:lpstr>
      <vt:lpstr>Prezentace aplikace PowerPoint</vt:lpstr>
      <vt:lpstr>FAKTORY OHROŽUJÍCÍ STRATEGICKÉ INVESTICE  Z průzkumu Hospodářské komory ČR, Svaz průmyslu a dopravy ČR a Konfederace zaměstnavatelských a podnikatelských svazů ČR ve spolupráci s IPSOS zaměřeného na strategické investice</vt:lpstr>
      <vt:lpstr>STRATEGICKÉ INVESTICE: INVESTICE DO STÁTNÍ A VEŘEJNÉ SPRÁVY</vt:lpstr>
      <vt:lpstr>Naplnění zákona o právu na digitální službu je základní podmínkou pro zefektivnění veřejné správy, její digitalizaci a její přiblížení občanům i podnikatelské veřejnosti</vt:lpstr>
      <vt:lpstr>Prezentace aplikace PowerPoint</vt:lpstr>
      <vt:lpstr>KLÍČOVÉ USTANOVENÍ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Ondřej Felix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Microsoft Office User</dc:creator>
  <cp:lastModifiedBy>Šárka Štůlová</cp:lastModifiedBy>
  <cp:revision>11</cp:revision>
  <dcterms:created xsi:type="dcterms:W3CDTF">2023-08-23T08:26:37Z</dcterms:created>
  <dcterms:modified xsi:type="dcterms:W3CDTF">2023-09-05T07:05:33Z</dcterms:modified>
</cp:coreProperties>
</file>